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9"/>
  </p:notesMasterIdLst>
  <p:sldIdLst>
    <p:sldId id="256" r:id="rId2"/>
    <p:sldId id="261" r:id="rId3"/>
    <p:sldId id="259" r:id="rId4"/>
    <p:sldId id="333" r:id="rId5"/>
    <p:sldId id="262" r:id="rId6"/>
    <p:sldId id="263" r:id="rId7"/>
    <p:sldId id="265" r:id="rId8"/>
    <p:sldId id="268" r:id="rId9"/>
    <p:sldId id="271" r:id="rId10"/>
    <p:sldId id="282" r:id="rId11"/>
    <p:sldId id="283" r:id="rId12"/>
    <p:sldId id="272" r:id="rId13"/>
    <p:sldId id="284" r:id="rId14"/>
    <p:sldId id="285" r:id="rId15"/>
    <p:sldId id="286" r:id="rId16"/>
    <p:sldId id="334" r:id="rId17"/>
    <p:sldId id="33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3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9C57E1-FB88-4B85-BBA6-F80D332E75C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F6EB494-48BE-4949-ACD5-BBA32C39B504}">
      <dgm:prSet phldrT="[Text]"/>
      <dgm:spPr/>
      <dgm:t>
        <a:bodyPr/>
        <a:lstStyle/>
        <a:p>
          <a:r>
            <a:rPr lang="en-US" dirty="0"/>
            <a:t>1970s: Laser-UV-</a:t>
          </a:r>
          <a:r>
            <a:rPr lang="en-US" dirty="0" err="1"/>
            <a:t>microirradiation</a:t>
          </a:r>
          <a:endParaRPr lang="en-US" dirty="0"/>
        </a:p>
      </dgm:t>
    </dgm:pt>
    <dgm:pt modelId="{FE45576E-DE9F-4C2A-AE0E-AEAC5FA30A09}" type="parTrans" cxnId="{6661425F-0AAC-4974-89D9-F253D15BC0E5}">
      <dgm:prSet/>
      <dgm:spPr/>
      <dgm:t>
        <a:bodyPr/>
        <a:lstStyle/>
        <a:p>
          <a:endParaRPr lang="en-US"/>
        </a:p>
      </dgm:t>
    </dgm:pt>
    <dgm:pt modelId="{EEBBC157-D7FC-4ADF-858D-6ECFD8D1A5BC}" type="sibTrans" cxnId="{6661425F-0AAC-4974-89D9-F253D15BC0E5}">
      <dgm:prSet/>
      <dgm:spPr/>
      <dgm:t>
        <a:bodyPr/>
        <a:lstStyle/>
        <a:p>
          <a:endParaRPr lang="en-US"/>
        </a:p>
      </dgm:t>
    </dgm:pt>
    <dgm:pt modelId="{8DC9696E-F51B-4838-ADA6-3FBC7EDC0570}">
      <dgm:prSet phldrT="[Text]"/>
      <dgm:spPr/>
      <dgm:t>
        <a:bodyPr/>
        <a:lstStyle/>
        <a:p>
          <a:r>
            <a:rPr lang="en-US" dirty="0"/>
            <a:t>1980s: situ hybridization</a:t>
          </a:r>
        </a:p>
      </dgm:t>
    </dgm:pt>
    <dgm:pt modelId="{8B57B8B8-DF72-4063-80E9-72300125AC06}" type="parTrans" cxnId="{E1392DA3-167E-4280-9A93-02770CD415F0}">
      <dgm:prSet/>
      <dgm:spPr/>
      <dgm:t>
        <a:bodyPr/>
        <a:lstStyle/>
        <a:p>
          <a:endParaRPr lang="en-US"/>
        </a:p>
      </dgm:t>
    </dgm:pt>
    <dgm:pt modelId="{E81B8DAB-1584-4051-A30F-3EBC3793E75F}" type="sibTrans" cxnId="{E1392DA3-167E-4280-9A93-02770CD415F0}">
      <dgm:prSet/>
      <dgm:spPr/>
      <dgm:t>
        <a:bodyPr/>
        <a:lstStyle/>
        <a:p>
          <a:endParaRPr lang="en-US"/>
        </a:p>
      </dgm:t>
    </dgm:pt>
    <dgm:pt modelId="{EFE27A9F-F825-438A-8D32-3257CD8E5A79}">
      <dgm:prSet phldrT="[Text]"/>
      <dgm:spPr/>
      <dgm:t>
        <a:bodyPr/>
        <a:lstStyle/>
        <a:p>
          <a:r>
            <a:rPr lang="en-US" dirty="0"/>
            <a:t>2002: 3C </a:t>
          </a:r>
        </a:p>
        <a:p>
          <a:r>
            <a:rPr lang="en-US" dirty="0"/>
            <a:t>(single vs. selected)</a:t>
          </a:r>
        </a:p>
      </dgm:t>
    </dgm:pt>
    <dgm:pt modelId="{9555B862-F396-4700-AAC8-07F704D2D2F8}" type="parTrans" cxnId="{76C3BDE6-BCCE-426F-AA4F-0D85C93B1AC4}">
      <dgm:prSet/>
      <dgm:spPr/>
      <dgm:t>
        <a:bodyPr/>
        <a:lstStyle/>
        <a:p>
          <a:endParaRPr lang="en-US"/>
        </a:p>
      </dgm:t>
    </dgm:pt>
    <dgm:pt modelId="{6AF981EF-1ABD-45DD-9F7A-E630D20F5FF6}" type="sibTrans" cxnId="{76C3BDE6-BCCE-426F-AA4F-0D85C93B1AC4}">
      <dgm:prSet/>
      <dgm:spPr/>
      <dgm:t>
        <a:bodyPr/>
        <a:lstStyle/>
        <a:p>
          <a:endParaRPr lang="en-US"/>
        </a:p>
      </dgm:t>
    </dgm:pt>
    <dgm:pt modelId="{3CF5A8D5-FAAF-4EDC-A644-AF6DAD7F9425}">
      <dgm:prSet phldrT="[Text]"/>
      <dgm:spPr/>
      <dgm:t>
        <a:bodyPr/>
        <a:lstStyle/>
        <a:p>
          <a:r>
            <a:rPr lang="en-US" dirty="0"/>
            <a:t>2006: 4C </a:t>
          </a:r>
        </a:p>
        <a:p>
          <a:r>
            <a:rPr lang="en-US" dirty="0"/>
            <a:t>(one vs. all)</a:t>
          </a:r>
        </a:p>
      </dgm:t>
    </dgm:pt>
    <dgm:pt modelId="{C186335B-73E8-4A75-8E5E-E33141E52182}" type="parTrans" cxnId="{2CA03013-96CD-4462-9A86-BFB74542C247}">
      <dgm:prSet/>
      <dgm:spPr/>
      <dgm:t>
        <a:bodyPr/>
        <a:lstStyle/>
        <a:p>
          <a:endParaRPr lang="en-US"/>
        </a:p>
      </dgm:t>
    </dgm:pt>
    <dgm:pt modelId="{2CFAE56C-508A-4BB2-AF23-5088DE390EE5}" type="sibTrans" cxnId="{2CA03013-96CD-4462-9A86-BFB74542C247}">
      <dgm:prSet/>
      <dgm:spPr/>
      <dgm:t>
        <a:bodyPr/>
        <a:lstStyle/>
        <a:p>
          <a:endParaRPr lang="en-US"/>
        </a:p>
      </dgm:t>
    </dgm:pt>
    <dgm:pt modelId="{333880F8-FB9E-473F-83C5-1CF2A36C040D}">
      <dgm:prSet phldrT="[Text]"/>
      <dgm:spPr/>
      <dgm:t>
        <a:bodyPr/>
        <a:lstStyle/>
        <a:p>
          <a:r>
            <a:rPr lang="en-US" dirty="0"/>
            <a:t>2006: 5C </a:t>
          </a:r>
        </a:p>
        <a:p>
          <a:r>
            <a:rPr lang="en-US" dirty="0"/>
            <a:t>(many vs. many)</a:t>
          </a:r>
        </a:p>
      </dgm:t>
    </dgm:pt>
    <dgm:pt modelId="{9D44F7DE-AA2E-4CB6-8BB4-312EB61054CA}" type="parTrans" cxnId="{6C37EAFE-9CF9-4B80-AC3C-3367ABE2279C}">
      <dgm:prSet/>
      <dgm:spPr/>
      <dgm:t>
        <a:bodyPr/>
        <a:lstStyle/>
        <a:p>
          <a:endParaRPr lang="en-US"/>
        </a:p>
      </dgm:t>
    </dgm:pt>
    <dgm:pt modelId="{EEBD7C54-A8FC-43BF-AD4A-4E071357DC1D}" type="sibTrans" cxnId="{6C37EAFE-9CF9-4B80-AC3C-3367ABE2279C}">
      <dgm:prSet/>
      <dgm:spPr/>
      <dgm:t>
        <a:bodyPr/>
        <a:lstStyle/>
        <a:p>
          <a:endParaRPr lang="en-US"/>
        </a:p>
      </dgm:t>
    </dgm:pt>
    <dgm:pt modelId="{68CBF676-D38F-44C1-9269-6B5B7156D87A}">
      <dgm:prSet phldrT="[Text]"/>
      <dgm:spPr/>
      <dgm:t>
        <a:bodyPr/>
        <a:lstStyle/>
        <a:p>
          <a:r>
            <a:rPr lang="en-US" dirty="0"/>
            <a:t>2009: Hi-C </a:t>
          </a:r>
        </a:p>
        <a:p>
          <a:r>
            <a:rPr lang="en-US" dirty="0"/>
            <a:t>(all vs. all)</a:t>
          </a:r>
        </a:p>
      </dgm:t>
    </dgm:pt>
    <dgm:pt modelId="{79604D43-1C34-453B-BBA7-4D79851F529C}" type="parTrans" cxnId="{9AC735A8-B281-49C6-8870-5636C27F7C2B}">
      <dgm:prSet/>
      <dgm:spPr/>
      <dgm:t>
        <a:bodyPr/>
        <a:lstStyle/>
        <a:p>
          <a:endParaRPr lang="en-US"/>
        </a:p>
      </dgm:t>
    </dgm:pt>
    <dgm:pt modelId="{58978D33-3A89-49FE-91BF-A3431D061C78}" type="sibTrans" cxnId="{9AC735A8-B281-49C6-8870-5636C27F7C2B}">
      <dgm:prSet/>
      <dgm:spPr/>
      <dgm:t>
        <a:bodyPr/>
        <a:lstStyle/>
        <a:p>
          <a:endParaRPr lang="en-US"/>
        </a:p>
      </dgm:t>
    </dgm:pt>
    <dgm:pt modelId="{8E06B7EE-6797-4BA2-8173-FCD0A7B60B2B}" type="pres">
      <dgm:prSet presAssocID="{6A9C57E1-FB88-4B85-BBA6-F80D332E75CE}" presName="CompostProcess" presStyleCnt="0">
        <dgm:presLayoutVars>
          <dgm:dir/>
          <dgm:resizeHandles val="exact"/>
        </dgm:presLayoutVars>
      </dgm:prSet>
      <dgm:spPr/>
    </dgm:pt>
    <dgm:pt modelId="{A8D07011-C435-4815-8013-A1920E41E729}" type="pres">
      <dgm:prSet presAssocID="{6A9C57E1-FB88-4B85-BBA6-F80D332E75CE}" presName="arrow" presStyleLbl="bgShp" presStyleIdx="0" presStyleCnt="1" custAng="5400000" custScaleX="111841" custScaleY="47083" custLinFactNeighborX="-11471" custLinFactNeighborY="-864"/>
      <dgm:spPr/>
    </dgm:pt>
    <dgm:pt modelId="{D1FCCA25-69E9-4BAA-8029-169AE57AA31F}" type="pres">
      <dgm:prSet presAssocID="{6A9C57E1-FB88-4B85-BBA6-F80D332E75CE}" presName="linearProcess" presStyleCnt="0"/>
      <dgm:spPr/>
    </dgm:pt>
    <dgm:pt modelId="{06DC1160-B84A-4223-8938-B16E050DDF03}" type="pres">
      <dgm:prSet presAssocID="{6F6EB494-48BE-4949-ACD5-BBA32C39B504}" presName="textNode" presStyleLbl="node1" presStyleIdx="0" presStyleCnt="6" custAng="0" custScaleY="21668" custLinFactX="192073" custLinFactY="-24716" custLinFactNeighborX="200000" custLinFactNeighborY="-100000">
        <dgm:presLayoutVars>
          <dgm:bulletEnabled val="1"/>
        </dgm:presLayoutVars>
      </dgm:prSet>
      <dgm:spPr/>
    </dgm:pt>
    <dgm:pt modelId="{640EBF3D-2671-4CC3-98F8-D087D38C5777}" type="pres">
      <dgm:prSet presAssocID="{EEBBC157-D7FC-4ADF-858D-6ECFD8D1A5BC}" presName="sibTrans" presStyleCnt="0"/>
      <dgm:spPr/>
    </dgm:pt>
    <dgm:pt modelId="{BDAF447C-FDE8-4435-A255-70A816D4D265}" type="pres">
      <dgm:prSet presAssocID="{8DC9696E-F51B-4838-ADA6-3FBC7EDC0570}" presName="textNode" presStyleLbl="node1" presStyleIdx="1" presStyleCnt="6" custScaleY="20694" custLinFactX="91329" custLinFactNeighborX="100000" custLinFactNeighborY="-84739">
        <dgm:presLayoutVars>
          <dgm:bulletEnabled val="1"/>
        </dgm:presLayoutVars>
      </dgm:prSet>
      <dgm:spPr/>
    </dgm:pt>
    <dgm:pt modelId="{843D1D48-5CCE-4DA0-A5ED-97498CA62238}" type="pres">
      <dgm:prSet presAssocID="{E81B8DAB-1584-4051-A30F-3EBC3793E75F}" presName="sibTrans" presStyleCnt="0"/>
      <dgm:spPr/>
    </dgm:pt>
    <dgm:pt modelId="{A20748DF-64AF-45ED-819B-E2F18EAC6A39}" type="pres">
      <dgm:prSet presAssocID="{EFE27A9F-F825-438A-8D32-3257CD8E5A79}" presName="textNode" presStyleLbl="node1" presStyleIdx="2" presStyleCnt="6" custScaleY="31494" custLinFactX="-3671" custLinFactNeighborX="-100000" custLinFactNeighborY="-51631">
        <dgm:presLayoutVars>
          <dgm:bulletEnabled val="1"/>
        </dgm:presLayoutVars>
      </dgm:prSet>
      <dgm:spPr/>
    </dgm:pt>
    <dgm:pt modelId="{A94EAA9A-D847-4E24-8B91-15355A8F88C6}" type="pres">
      <dgm:prSet presAssocID="{6AF981EF-1ABD-45DD-9F7A-E630D20F5FF6}" presName="sibTrans" presStyleCnt="0"/>
      <dgm:spPr/>
    </dgm:pt>
    <dgm:pt modelId="{ECBFD49D-244B-40BC-AD4C-427AA278002B}" type="pres">
      <dgm:prSet presAssocID="{3CF5A8D5-FAAF-4EDC-A644-AF6DAD7F9425}" presName="textNode" presStyleLbl="node1" presStyleIdx="3" presStyleCnt="6" custScaleY="30054" custLinFactX="-103671" custLinFactNeighborX="-200000" custLinFactNeighborY="-13679">
        <dgm:presLayoutVars>
          <dgm:bulletEnabled val="1"/>
        </dgm:presLayoutVars>
      </dgm:prSet>
      <dgm:spPr/>
    </dgm:pt>
    <dgm:pt modelId="{BE5B49A3-3FE4-4531-B29F-ABF6A4C1FD84}" type="pres">
      <dgm:prSet presAssocID="{2CFAE56C-508A-4BB2-AF23-5088DE390EE5}" presName="sibTrans" presStyleCnt="0"/>
      <dgm:spPr/>
    </dgm:pt>
    <dgm:pt modelId="{F82110DD-6E73-4177-8FDF-04CA9CF5E435}" type="pres">
      <dgm:prSet presAssocID="{333880F8-FB9E-473F-83C5-1CF2A36C040D}" presName="textNode" presStyleLbl="node1" presStyleIdx="4" presStyleCnt="6" custScaleY="32213" custLinFactX="-203671" custLinFactNeighborX="-300000" custLinFactNeighborY="24118">
        <dgm:presLayoutVars>
          <dgm:bulletEnabled val="1"/>
        </dgm:presLayoutVars>
      </dgm:prSet>
      <dgm:spPr/>
    </dgm:pt>
    <dgm:pt modelId="{293EE5A8-EF2A-4AC8-B3C6-D9F7C70F0A19}" type="pres">
      <dgm:prSet presAssocID="{EEBD7C54-A8FC-43BF-AD4A-4E071357DC1D}" presName="sibTrans" presStyleCnt="0"/>
      <dgm:spPr/>
    </dgm:pt>
    <dgm:pt modelId="{73F61B96-55DD-4BD5-9351-887114BF3ABD}" type="pres">
      <dgm:prSet presAssocID="{68CBF676-D38F-44C1-9269-6B5B7156D87A}" presName="textNode" presStyleLbl="node1" presStyleIdx="5" presStyleCnt="6" custScaleY="34373" custLinFactX="-303671" custLinFactNeighborX="-400000" custLinFactNeighborY="62060">
        <dgm:presLayoutVars>
          <dgm:bulletEnabled val="1"/>
        </dgm:presLayoutVars>
      </dgm:prSet>
      <dgm:spPr/>
    </dgm:pt>
  </dgm:ptLst>
  <dgm:cxnLst>
    <dgm:cxn modelId="{2AF0D508-E87A-4AC9-9E02-6495727F0FD3}" type="presOf" srcId="{EFE27A9F-F825-438A-8D32-3257CD8E5A79}" destId="{A20748DF-64AF-45ED-819B-E2F18EAC6A39}" srcOrd="0" destOrd="0" presId="urn:microsoft.com/office/officeart/2005/8/layout/hProcess9"/>
    <dgm:cxn modelId="{2CA03013-96CD-4462-9A86-BFB74542C247}" srcId="{6A9C57E1-FB88-4B85-BBA6-F80D332E75CE}" destId="{3CF5A8D5-FAAF-4EDC-A644-AF6DAD7F9425}" srcOrd="3" destOrd="0" parTransId="{C186335B-73E8-4A75-8E5E-E33141E52182}" sibTransId="{2CFAE56C-508A-4BB2-AF23-5088DE390EE5}"/>
    <dgm:cxn modelId="{26CFD938-B3AD-49CF-9CF0-278496602FF1}" type="presOf" srcId="{6F6EB494-48BE-4949-ACD5-BBA32C39B504}" destId="{06DC1160-B84A-4223-8938-B16E050DDF03}" srcOrd="0" destOrd="0" presId="urn:microsoft.com/office/officeart/2005/8/layout/hProcess9"/>
    <dgm:cxn modelId="{6500455B-EB8B-4B1E-8B43-428B07BAE60E}" type="presOf" srcId="{333880F8-FB9E-473F-83C5-1CF2A36C040D}" destId="{F82110DD-6E73-4177-8FDF-04CA9CF5E435}" srcOrd="0" destOrd="0" presId="urn:microsoft.com/office/officeart/2005/8/layout/hProcess9"/>
    <dgm:cxn modelId="{6661425F-0AAC-4974-89D9-F253D15BC0E5}" srcId="{6A9C57E1-FB88-4B85-BBA6-F80D332E75CE}" destId="{6F6EB494-48BE-4949-ACD5-BBA32C39B504}" srcOrd="0" destOrd="0" parTransId="{FE45576E-DE9F-4C2A-AE0E-AEAC5FA30A09}" sibTransId="{EEBBC157-D7FC-4ADF-858D-6ECFD8D1A5BC}"/>
    <dgm:cxn modelId="{E1392DA3-167E-4280-9A93-02770CD415F0}" srcId="{6A9C57E1-FB88-4B85-BBA6-F80D332E75CE}" destId="{8DC9696E-F51B-4838-ADA6-3FBC7EDC0570}" srcOrd="1" destOrd="0" parTransId="{8B57B8B8-DF72-4063-80E9-72300125AC06}" sibTransId="{E81B8DAB-1584-4051-A30F-3EBC3793E75F}"/>
    <dgm:cxn modelId="{9AC735A8-B281-49C6-8870-5636C27F7C2B}" srcId="{6A9C57E1-FB88-4B85-BBA6-F80D332E75CE}" destId="{68CBF676-D38F-44C1-9269-6B5B7156D87A}" srcOrd="5" destOrd="0" parTransId="{79604D43-1C34-453B-BBA7-4D79851F529C}" sibTransId="{58978D33-3A89-49FE-91BF-A3431D061C78}"/>
    <dgm:cxn modelId="{D5820FBD-1424-45AB-90F8-83AD75487CBC}" type="presOf" srcId="{6A9C57E1-FB88-4B85-BBA6-F80D332E75CE}" destId="{8E06B7EE-6797-4BA2-8173-FCD0A7B60B2B}" srcOrd="0" destOrd="0" presId="urn:microsoft.com/office/officeart/2005/8/layout/hProcess9"/>
    <dgm:cxn modelId="{AD4869C0-2CA9-4416-B1F5-09DC20A9ECCC}" type="presOf" srcId="{68CBF676-D38F-44C1-9269-6B5B7156D87A}" destId="{73F61B96-55DD-4BD5-9351-887114BF3ABD}" srcOrd="0" destOrd="0" presId="urn:microsoft.com/office/officeart/2005/8/layout/hProcess9"/>
    <dgm:cxn modelId="{671B03C3-5FCB-4D19-A59B-C619D5391312}" type="presOf" srcId="{3CF5A8D5-FAAF-4EDC-A644-AF6DAD7F9425}" destId="{ECBFD49D-244B-40BC-AD4C-427AA278002B}" srcOrd="0" destOrd="0" presId="urn:microsoft.com/office/officeart/2005/8/layout/hProcess9"/>
    <dgm:cxn modelId="{BE2BACCA-6593-40F7-AABA-22C4F0A40A4A}" type="presOf" srcId="{8DC9696E-F51B-4838-ADA6-3FBC7EDC0570}" destId="{BDAF447C-FDE8-4435-A255-70A816D4D265}" srcOrd="0" destOrd="0" presId="urn:microsoft.com/office/officeart/2005/8/layout/hProcess9"/>
    <dgm:cxn modelId="{76C3BDE6-BCCE-426F-AA4F-0D85C93B1AC4}" srcId="{6A9C57E1-FB88-4B85-BBA6-F80D332E75CE}" destId="{EFE27A9F-F825-438A-8D32-3257CD8E5A79}" srcOrd="2" destOrd="0" parTransId="{9555B862-F396-4700-AAC8-07F704D2D2F8}" sibTransId="{6AF981EF-1ABD-45DD-9F7A-E630D20F5FF6}"/>
    <dgm:cxn modelId="{6C37EAFE-9CF9-4B80-AC3C-3367ABE2279C}" srcId="{6A9C57E1-FB88-4B85-BBA6-F80D332E75CE}" destId="{333880F8-FB9E-473F-83C5-1CF2A36C040D}" srcOrd="4" destOrd="0" parTransId="{9D44F7DE-AA2E-4CB6-8BB4-312EB61054CA}" sibTransId="{EEBD7C54-A8FC-43BF-AD4A-4E071357DC1D}"/>
    <dgm:cxn modelId="{2237A657-5730-4AA2-B897-4529743D4865}" type="presParOf" srcId="{8E06B7EE-6797-4BA2-8173-FCD0A7B60B2B}" destId="{A8D07011-C435-4815-8013-A1920E41E729}" srcOrd="0" destOrd="0" presId="urn:microsoft.com/office/officeart/2005/8/layout/hProcess9"/>
    <dgm:cxn modelId="{101F2689-0FD3-428C-8AFD-1B2CBF27C7E5}" type="presParOf" srcId="{8E06B7EE-6797-4BA2-8173-FCD0A7B60B2B}" destId="{D1FCCA25-69E9-4BAA-8029-169AE57AA31F}" srcOrd="1" destOrd="0" presId="urn:microsoft.com/office/officeart/2005/8/layout/hProcess9"/>
    <dgm:cxn modelId="{FFF6A44B-B081-4852-8267-CF090352AC90}" type="presParOf" srcId="{D1FCCA25-69E9-4BAA-8029-169AE57AA31F}" destId="{06DC1160-B84A-4223-8938-B16E050DDF03}" srcOrd="0" destOrd="0" presId="urn:microsoft.com/office/officeart/2005/8/layout/hProcess9"/>
    <dgm:cxn modelId="{EA6276B1-2FEE-4F25-A01B-A48620441884}" type="presParOf" srcId="{D1FCCA25-69E9-4BAA-8029-169AE57AA31F}" destId="{640EBF3D-2671-4CC3-98F8-D087D38C5777}" srcOrd="1" destOrd="0" presId="urn:microsoft.com/office/officeart/2005/8/layout/hProcess9"/>
    <dgm:cxn modelId="{03EC490F-8EBB-4A29-8D3F-D088F4A5D3A5}" type="presParOf" srcId="{D1FCCA25-69E9-4BAA-8029-169AE57AA31F}" destId="{BDAF447C-FDE8-4435-A255-70A816D4D265}" srcOrd="2" destOrd="0" presId="urn:microsoft.com/office/officeart/2005/8/layout/hProcess9"/>
    <dgm:cxn modelId="{FD260FBE-A9B3-44A3-B004-DF8DE69131CA}" type="presParOf" srcId="{D1FCCA25-69E9-4BAA-8029-169AE57AA31F}" destId="{843D1D48-5CCE-4DA0-A5ED-97498CA62238}" srcOrd="3" destOrd="0" presId="urn:microsoft.com/office/officeart/2005/8/layout/hProcess9"/>
    <dgm:cxn modelId="{DD236F30-58D4-4C30-974F-48D22B1A6D35}" type="presParOf" srcId="{D1FCCA25-69E9-4BAA-8029-169AE57AA31F}" destId="{A20748DF-64AF-45ED-819B-E2F18EAC6A39}" srcOrd="4" destOrd="0" presId="urn:microsoft.com/office/officeart/2005/8/layout/hProcess9"/>
    <dgm:cxn modelId="{BBBE36F2-8002-44DE-87D9-895EED7B0867}" type="presParOf" srcId="{D1FCCA25-69E9-4BAA-8029-169AE57AA31F}" destId="{A94EAA9A-D847-4E24-8B91-15355A8F88C6}" srcOrd="5" destOrd="0" presId="urn:microsoft.com/office/officeart/2005/8/layout/hProcess9"/>
    <dgm:cxn modelId="{46CF617B-E10D-4537-8043-39AED66EF055}" type="presParOf" srcId="{D1FCCA25-69E9-4BAA-8029-169AE57AA31F}" destId="{ECBFD49D-244B-40BC-AD4C-427AA278002B}" srcOrd="6" destOrd="0" presId="urn:microsoft.com/office/officeart/2005/8/layout/hProcess9"/>
    <dgm:cxn modelId="{0BA932B6-918C-4CBC-B05D-EDBBBC356FA4}" type="presParOf" srcId="{D1FCCA25-69E9-4BAA-8029-169AE57AA31F}" destId="{BE5B49A3-3FE4-4531-B29F-ABF6A4C1FD84}" srcOrd="7" destOrd="0" presId="urn:microsoft.com/office/officeart/2005/8/layout/hProcess9"/>
    <dgm:cxn modelId="{541BDFEE-79E4-461A-AA38-3C9C89158CDF}" type="presParOf" srcId="{D1FCCA25-69E9-4BAA-8029-169AE57AA31F}" destId="{F82110DD-6E73-4177-8FDF-04CA9CF5E435}" srcOrd="8" destOrd="0" presId="urn:microsoft.com/office/officeart/2005/8/layout/hProcess9"/>
    <dgm:cxn modelId="{51CB1A17-73C8-4BA2-BB98-294D5A6CD434}" type="presParOf" srcId="{D1FCCA25-69E9-4BAA-8029-169AE57AA31F}" destId="{293EE5A8-EF2A-4AC8-B3C6-D9F7C70F0A19}" srcOrd="9" destOrd="0" presId="urn:microsoft.com/office/officeart/2005/8/layout/hProcess9"/>
    <dgm:cxn modelId="{05C1D379-EA43-46F2-A7C1-35111DE272E4}" type="presParOf" srcId="{D1FCCA25-69E9-4BAA-8029-169AE57AA31F}" destId="{73F61B96-55DD-4BD5-9351-887114BF3AB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07011-C435-4815-8013-A1920E41E729}">
      <dsp:nvSpPr>
        <dsp:cNvPr id="0" name=""/>
        <dsp:cNvSpPr/>
      </dsp:nvSpPr>
      <dsp:spPr>
        <a:xfrm rot="5400000">
          <a:off x="-504552" y="1513759"/>
          <a:ext cx="6586112" cy="26937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DC1160-B84A-4223-8938-B16E050DDF03}">
      <dsp:nvSpPr>
        <dsp:cNvPr id="0" name=""/>
        <dsp:cNvSpPr/>
      </dsp:nvSpPr>
      <dsp:spPr>
        <a:xfrm>
          <a:off x="2240617" y="0"/>
          <a:ext cx="1107874" cy="4958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1970s: Laser-UV-</a:t>
          </a:r>
          <a:r>
            <a:rPr lang="en-US" sz="1100" kern="1200" dirty="0" err="1"/>
            <a:t>microirradiation</a:t>
          </a:r>
          <a:endParaRPr lang="en-US" sz="1100" kern="1200" dirty="0"/>
        </a:p>
      </dsp:txBody>
      <dsp:txXfrm>
        <a:off x="2264824" y="24207"/>
        <a:ext cx="1059460" cy="447459"/>
      </dsp:txXfrm>
    </dsp:sp>
    <dsp:sp modelId="{BDAF447C-FDE8-4435-A255-70A816D4D265}">
      <dsp:nvSpPr>
        <dsp:cNvPr id="0" name=""/>
        <dsp:cNvSpPr/>
      </dsp:nvSpPr>
      <dsp:spPr>
        <a:xfrm>
          <a:off x="2232375" y="684583"/>
          <a:ext cx="1107874" cy="4735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1980s: situ hybridization</a:t>
          </a:r>
        </a:p>
      </dsp:txBody>
      <dsp:txXfrm>
        <a:off x="2255493" y="707701"/>
        <a:ext cx="1061638" cy="427347"/>
      </dsp:txXfrm>
    </dsp:sp>
    <dsp:sp modelId="{A20748DF-64AF-45ED-819B-E2F18EAC6A39}">
      <dsp:nvSpPr>
        <dsp:cNvPr id="0" name=""/>
        <dsp:cNvSpPr/>
      </dsp:nvSpPr>
      <dsp:spPr>
        <a:xfrm>
          <a:off x="2232375" y="1318681"/>
          <a:ext cx="1107874" cy="7207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2002: 3C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(single vs. selected)</a:t>
          </a:r>
        </a:p>
      </dsp:txBody>
      <dsp:txXfrm>
        <a:off x="2267559" y="1353865"/>
        <a:ext cx="1037506" cy="650373"/>
      </dsp:txXfrm>
    </dsp:sp>
    <dsp:sp modelId="{ECBFD49D-244B-40BC-AD4C-427AA278002B}">
      <dsp:nvSpPr>
        <dsp:cNvPr id="0" name=""/>
        <dsp:cNvSpPr/>
      </dsp:nvSpPr>
      <dsp:spPr>
        <a:xfrm>
          <a:off x="2232375" y="2203692"/>
          <a:ext cx="1107874" cy="6877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2006: 4C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(one vs. all)</a:t>
          </a:r>
        </a:p>
      </dsp:txBody>
      <dsp:txXfrm>
        <a:off x="2265950" y="2237267"/>
        <a:ext cx="1040724" cy="620636"/>
      </dsp:txXfrm>
    </dsp:sp>
    <dsp:sp modelId="{F82110DD-6E73-4177-8FDF-04CA9CF5E435}">
      <dsp:nvSpPr>
        <dsp:cNvPr id="0" name=""/>
        <dsp:cNvSpPr/>
      </dsp:nvSpPr>
      <dsp:spPr>
        <a:xfrm>
          <a:off x="2232375" y="3043973"/>
          <a:ext cx="1107874" cy="7371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2006: 5C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(many vs. many)</a:t>
          </a:r>
        </a:p>
      </dsp:txBody>
      <dsp:txXfrm>
        <a:off x="2268362" y="3079960"/>
        <a:ext cx="1035900" cy="665221"/>
      </dsp:txXfrm>
    </dsp:sp>
    <dsp:sp modelId="{73F61B96-55DD-4BD5-9351-887114BF3ABD}">
      <dsp:nvSpPr>
        <dsp:cNvPr id="0" name=""/>
        <dsp:cNvSpPr/>
      </dsp:nvSpPr>
      <dsp:spPr>
        <a:xfrm>
          <a:off x="2232375" y="3887561"/>
          <a:ext cx="1107874" cy="786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2009: Hi-C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(all vs. all)</a:t>
          </a:r>
        </a:p>
      </dsp:txBody>
      <dsp:txXfrm>
        <a:off x="2270775" y="3925961"/>
        <a:ext cx="1031074" cy="709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3816D-F8C3-4BF5-9AE4-9F66FDD6497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E5915-19DA-4E2C-B675-D34A2834F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63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AE5915-19DA-4E2C-B675-D34A2834FF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90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90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43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91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6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0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7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2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7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B641FC-D3FD-40B6-B1B7-D3506E3F6AA2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1F6B7B-6694-465B-9018-2C8333A8942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jYXiaTU5InQDq5wzeiVMeZK9WlduHXvu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7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989209"/>
            <a:ext cx="7543800" cy="1643427"/>
          </a:xfrm>
        </p:spPr>
        <p:txBody>
          <a:bodyPr>
            <a:normAutofit/>
          </a:bodyPr>
          <a:lstStyle/>
          <a:p>
            <a:r>
              <a:rPr lang="en-US" sz="5000" dirty="0"/>
              <a:t>3D Genome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6434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Dr. Zheng Wang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computer science</a:t>
            </a:r>
          </a:p>
          <a:p>
            <a:r>
              <a:rPr lang="en-US" dirty="0"/>
              <a:t>University of Miami</a:t>
            </a:r>
          </a:p>
        </p:txBody>
      </p:sp>
    </p:spTree>
    <p:extLst>
      <p:ext uri="{BB962C8B-B14F-4D97-AF65-F5344CB8AC3E}">
        <p14:creationId xmlns:p14="http://schemas.microsoft.com/office/powerpoint/2010/main" val="3160617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60172" y="1619739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92" y="1018676"/>
            <a:ext cx="3626708" cy="3626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84" y="197427"/>
            <a:ext cx="7111743" cy="349290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latin typeface="+mn-lt"/>
              </a:rPr>
              <a:t>3D Structure Re-construction – New Method 2 (resolution 1M -&gt; 500K -&gt; 40K)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2"/>
              <p:cNvSpPr txBox="1"/>
              <p:nvPr/>
            </p:nvSpPr>
            <p:spPr>
              <a:xfrm>
                <a:off x="1969822" y="797652"/>
                <a:ext cx="5187878" cy="86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the wish Euclidean distance between beads </a:t>
                </a:r>
                <a:r>
                  <a:rPr lang="en-US" sz="1400" dirty="0" err="1">
                    <a:ea typeface="Cambria Math" panose="02040503050406030204" pitchFamily="18" charset="0"/>
                  </a:rPr>
                  <a:t>i</a:t>
                </a:r>
                <a:r>
                  <a:rPr lang="en-US" sz="1400" dirty="0">
                    <a:ea typeface="Cambria Math" panose="02040503050406030204" pitchFamily="18" charset="0"/>
                  </a:rPr>
                  <a:t> and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number of normalized Hi-C contacts between beads i and j</a:t>
                </a:r>
              </a:p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797652"/>
                <a:ext cx="5187878" cy="863121"/>
              </a:xfrm>
              <a:prstGeom prst="rect">
                <a:avLst/>
              </a:prstGeom>
              <a:blipFill rotWithShape="0">
                <a:blip r:embed="rId3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1734" y="760075"/>
                <a:ext cx="1353960" cy="365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34" y="760075"/>
                <a:ext cx="1353960" cy="365485"/>
              </a:xfrm>
              <a:prstGeom prst="rect">
                <a:avLst/>
              </a:prstGeom>
              <a:blipFill rotWithShape="0"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1734" y="1849924"/>
                <a:ext cx="1448410" cy="365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34" y="1849924"/>
                <a:ext cx="1448410" cy="365485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78147" y="1814847"/>
                <a:ext cx="2990889" cy="540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different pair of beads has different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47" y="1814847"/>
                <a:ext cx="2990889" cy="540533"/>
              </a:xfrm>
              <a:prstGeom prst="rect">
                <a:avLst/>
              </a:prstGeom>
              <a:blipFill rotWithShape="0">
                <a:blip r:embed="rId6"/>
                <a:stretch>
                  <a:fillRect l="-407" t="-3409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4" y="2794252"/>
            <a:ext cx="3909562" cy="346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887" y="3969074"/>
            <a:ext cx="2358332" cy="261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288" y="4233553"/>
            <a:ext cx="2011449" cy="587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3678" y="4832444"/>
            <a:ext cx="2857914" cy="57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3678" y="5387181"/>
            <a:ext cx="3693201" cy="924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16109" y="3618951"/>
            <a:ext cx="20888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Cambria Math" panose="02040503050406030204" pitchFamily="18" charset="0"/>
              </a:rPr>
              <a:t>MCMC simulation</a:t>
            </a:r>
          </a:p>
        </p:txBody>
      </p:sp>
    </p:spTree>
    <p:extLst>
      <p:ext uri="{BB962C8B-B14F-4D97-AF65-F5344CB8AC3E}">
        <p14:creationId xmlns:p14="http://schemas.microsoft.com/office/powerpoint/2010/main" val="126351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28317" y="2399583"/>
            <a:ext cx="1304105" cy="123804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>
          <a:xfrm>
            <a:off x="560172" y="1611501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76" y="85503"/>
            <a:ext cx="3616913" cy="3889479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5073947" y="104130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bead </a:t>
            </a:r>
            <a:r>
              <a:rPr lang="en-US" sz="1200" i="1" dirty="0"/>
              <a:t>j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573404" y="1188110"/>
            <a:ext cx="467076" cy="19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707648" y="813252"/>
            <a:ext cx="346155" cy="33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2"/>
          <p:cNvSpPr txBox="1"/>
          <p:nvPr/>
        </p:nvSpPr>
        <p:spPr>
          <a:xfrm>
            <a:off x="5212433" y="66068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bead </a:t>
            </a:r>
            <a:r>
              <a:rPr lang="en-US" sz="1200" i="1" dirty="0" err="1"/>
              <a:t>i</a:t>
            </a:r>
            <a:endParaRPr lang="en-US" sz="1200" i="1" dirty="0"/>
          </a:p>
        </p:txBody>
      </p:sp>
      <p:sp>
        <p:nvSpPr>
          <p:cNvPr id="9" name="TextBox 12"/>
          <p:cNvSpPr txBox="1"/>
          <p:nvPr/>
        </p:nvSpPr>
        <p:spPr>
          <a:xfrm>
            <a:off x="5132422" y="84335"/>
            <a:ext cx="1401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If Hi-C contact &gt;= 1,</a:t>
            </a:r>
          </a:p>
          <a:p>
            <a:r>
              <a:rPr lang="en-US" sz="1200" dirty="0"/>
              <a:t>there is an edge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107908" y="538832"/>
            <a:ext cx="143807" cy="70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2"/>
          <p:cNvSpPr txBox="1"/>
          <p:nvPr/>
        </p:nvSpPr>
        <p:spPr>
          <a:xfrm>
            <a:off x="7169715" y="3343786"/>
            <a:ext cx="190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This network is only for illustration. The </a:t>
            </a:r>
          </a:p>
          <a:p>
            <a:r>
              <a:rPr lang="en-US" sz="800" dirty="0"/>
              <a:t>real Hi-C complex network is much bigger</a:t>
            </a:r>
          </a:p>
          <a:p>
            <a:r>
              <a:rPr lang="en-US" sz="800" dirty="0"/>
              <a:t>and well-connected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2"/>
              <p:cNvSpPr txBox="1"/>
              <p:nvPr/>
            </p:nvSpPr>
            <p:spPr>
              <a:xfrm>
                <a:off x="200981" y="620657"/>
                <a:ext cx="372238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81" y="620657"/>
                <a:ext cx="3722383" cy="325089"/>
              </a:xfrm>
              <a:prstGeom prst="rect">
                <a:avLst/>
              </a:prstGeom>
              <a:blipFill rotWithShape="0">
                <a:blip r:embed="rId4"/>
                <a:stretch>
                  <a:fillRect t="-88679" b="-14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00981" y="150684"/>
                <a:ext cx="1993173" cy="365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81" y="150684"/>
                <a:ext cx="1993173" cy="365485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00981" y="1117386"/>
                <a:ext cx="4572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: the “clustering strength” of bead </a:t>
                </a:r>
                <a:r>
                  <a:rPr lang="en-US" sz="1600" i="1" dirty="0">
                    <a:ea typeface="Cambria Math" panose="02040503050406030204" pitchFamily="18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: the sum of Hi-C contacts in the </a:t>
                </a:r>
                <a:r>
                  <a:rPr lang="en-US" sz="1600" i="1" dirty="0" err="1">
                    <a:ea typeface="Cambria Math" panose="02040503050406030204" pitchFamily="18" charset="0"/>
                  </a:rPr>
                  <a:t>i</a:t>
                </a:r>
                <a:r>
                  <a:rPr lang="en-US" sz="1600" dirty="0" err="1">
                    <a:ea typeface="Cambria Math" panose="02040503050406030204" pitchFamily="18" charset="0"/>
                  </a:rPr>
                  <a:t>th</a:t>
                </a:r>
                <a:r>
                  <a:rPr lang="en-US" sz="1600" dirty="0">
                    <a:ea typeface="Cambria Math" panose="02040503050406030204" pitchFamily="18" charset="0"/>
                  </a:rPr>
                  <a:t> row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81" y="1117386"/>
                <a:ext cx="4572000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00981" y="3470853"/>
                <a:ext cx="2974532" cy="238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100"/>
                  </a:lnSpc>
                  <a:spcAft>
                    <a:spcPts val="1200"/>
                  </a:spcAft>
                  <a:tabLst>
                    <a:tab pos="1440180" algn="ctr"/>
                    <a:tab pos="2880360" algn="r"/>
                  </a:tabLst>
                </a:pPr>
                <a:r>
                  <a:rPr lang="en-US" sz="1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	constrain 1: 0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  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1⋯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81" y="3470853"/>
                <a:ext cx="2974532" cy="238976"/>
              </a:xfrm>
              <a:prstGeom prst="rect">
                <a:avLst/>
              </a:prstGeom>
              <a:blipFill rotWithShape="0">
                <a:blip r:embed="rId7"/>
                <a:stretch>
                  <a:fillRect t="-32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28211" y="3918851"/>
                <a:ext cx="4719112" cy="795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constrain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2: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eqArr>
                        </m:e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=1,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  <m:e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&gt;0, 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11" y="3918851"/>
                <a:ext cx="4719112" cy="79560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4727" y="4046847"/>
            <a:ext cx="1507277" cy="1474978"/>
          </a:xfrm>
          <a:prstGeom prst="rect">
            <a:avLst/>
          </a:prstGeom>
        </p:spPr>
      </p:pic>
      <p:sp>
        <p:nvSpPr>
          <p:cNvPr id="37" name="TextBox 12"/>
          <p:cNvSpPr txBox="1"/>
          <p:nvPr/>
        </p:nvSpPr>
        <p:spPr>
          <a:xfrm>
            <a:off x="5470960" y="4034853"/>
            <a:ext cx="193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(triangle inequality)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75875" y="4899799"/>
                <a:ext cx="5283191" cy="340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&gt;0,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&gt;0,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5" y="4899799"/>
                <a:ext cx="5283191" cy="340478"/>
              </a:xfrm>
              <a:prstGeom prst="rect">
                <a:avLst/>
              </a:prstGeom>
              <a:blipFill rotWithShape="0">
                <a:blip r:embed="rId10"/>
                <a:stretch>
                  <a:fillRect t="-80357" b="-1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12"/>
          <p:cNvSpPr txBox="1"/>
          <p:nvPr/>
        </p:nvSpPr>
        <p:spPr>
          <a:xfrm>
            <a:off x="4923197" y="4918522"/>
            <a:ext cx="2047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(clustering coefficient)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0995" y="5430837"/>
                <a:ext cx="3445110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𝑃𝑇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={(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95" y="5430837"/>
                <a:ext cx="3445110" cy="325089"/>
              </a:xfrm>
              <a:prstGeom prst="rect">
                <a:avLst/>
              </a:prstGeom>
              <a:blipFill rotWithShape="0"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168472" y="5479616"/>
                <a:ext cx="422137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: the cut-off Pearson’s correlation</a:t>
                </a:r>
                <a:endParaRPr lang="en-US" sz="1600" i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72" y="5479616"/>
                <a:ext cx="4221375" cy="338554"/>
              </a:xfrm>
              <a:prstGeom prst="rect">
                <a:avLst/>
              </a:prstGeom>
              <a:blipFill rotWithShape="0"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160995" y="2951583"/>
            <a:ext cx="3466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ea typeface="Cambria Math" panose="02040503050406030204" pitchFamily="18" charset="0"/>
              </a:rPr>
              <a:t>subject to the following two constrains: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75875" y="5873752"/>
                <a:ext cx="511588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: three constants tuned based on FISH experiment</a:t>
                </a: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5" y="5873752"/>
                <a:ext cx="5115888" cy="338554"/>
              </a:xfrm>
              <a:prstGeom prst="rect">
                <a:avLst/>
              </a:prstGeom>
              <a:blipFill rotWithShape="0">
                <a:blip r:embed="rId13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75875" y="1693031"/>
                <a:ext cx="5546052" cy="1033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/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𝐶𝐶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endChr m:val="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𝑃𝑇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75" y="1693031"/>
                <a:ext cx="5546052" cy="1033616"/>
              </a:xfrm>
              <a:prstGeom prst="rect">
                <a:avLst/>
              </a:prstGeom>
              <a:blipFill rotWithShape="0">
                <a:blip r:embed="rId14"/>
                <a:stretch>
                  <a:fillRect t="-2367" b="-9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3792257" y="2591870"/>
            <a:ext cx="1409716" cy="4571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3792257" y="2720387"/>
            <a:ext cx="1409716" cy="4571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173589" y="2621114"/>
            <a:ext cx="37863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j-</a:t>
            </a:r>
            <a:r>
              <a:rPr lang="en-US" sz="1050" dirty="0" err="1"/>
              <a:t>th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5172011" y="2502119"/>
            <a:ext cx="40908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k-</a:t>
            </a:r>
            <a:r>
              <a:rPr lang="en-US" sz="1050" dirty="0" err="1"/>
              <a:t>th</a:t>
            </a:r>
            <a:endParaRPr lang="en-US" sz="1050" dirty="0"/>
          </a:p>
        </p:txBody>
      </p:sp>
      <p:sp>
        <p:nvSpPr>
          <p:cNvPr id="44" name="Rectangle 43"/>
          <p:cNvSpPr/>
          <p:nvPr/>
        </p:nvSpPr>
        <p:spPr>
          <a:xfrm>
            <a:off x="3792257" y="2464388"/>
            <a:ext cx="1409716" cy="4571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173589" y="2345702"/>
            <a:ext cx="37863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 err="1"/>
              <a:t>i-th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7948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8" y="820162"/>
            <a:ext cx="8373217" cy="3866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518" y="4686981"/>
            <a:ext cx="83732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Figure (A) the 3D structure of chromosome X with </a:t>
            </a:r>
            <a:r>
              <a:rPr lang="en-US" sz="800" b="1" dirty="0" err="1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Xist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transcript enrichment mapped (resolution </a:t>
            </a:r>
            <a:r>
              <a:rPr lang="en-US" sz="800" b="1" dirty="0">
                <a:solidFill>
                  <a:srgbClr val="FF0000"/>
                </a:solidFill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40K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base pair); (B) the 3D structure of chromosome X (without edges) consisting of two compartments; (C) and (D) the interior structures of compartment 1 and compartment 2 respectively (videos can be found at 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https://www.youtube.com/playlist?list=PLjYXiaTU5InQDq5wzeiVMeZK9WlduHXvu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278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6" y="0"/>
            <a:ext cx="7578811" cy="5161331"/>
          </a:xfrm>
        </p:spPr>
      </p:pic>
      <p:sp>
        <p:nvSpPr>
          <p:cNvPr id="6" name="Text Box 8"/>
          <p:cNvSpPr txBox="1"/>
          <p:nvPr/>
        </p:nvSpPr>
        <p:spPr>
          <a:xfrm>
            <a:off x="651933" y="5382878"/>
            <a:ext cx="5928222" cy="738664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Minimum dominating sets of proteins (</a:t>
            </a:r>
            <a:r>
              <a:rPr lang="en-US" sz="1200" dirty="0" err="1"/>
              <a:t>MDSets</a:t>
            </a:r>
            <a:r>
              <a:rPr lang="en-US" sz="1200" dirty="0"/>
              <a:t>)</a:t>
            </a:r>
            <a:r>
              <a:rPr lang="en-US" sz="12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/>
              <a:t>were enriched with essential, cancer-related, and virus-targeted genes?</a:t>
            </a:r>
            <a:r>
              <a:rPr lang="en-US" sz="1200" dirty="0"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ea typeface="SimSun" panose="02010600030101010101" pitchFamily="2" charset="-122"/>
                <a:cs typeface="Times New Roman" panose="02020603050405020304" pitchFamily="18" charset="0"/>
              </a:rPr>
              <a:t>Networks of networks?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ea typeface="SimSun" panose="02010600030101010101" pitchFamily="2" charset="-122"/>
                <a:cs typeface="Times New Roman" panose="02020603050405020304" pitchFamily="18" charset="0"/>
              </a:rPr>
              <a:t>Model the dynamics of the whole genome?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6177803" y="5272104"/>
            <a:ext cx="1420663" cy="960211"/>
          </a:xfrm>
          <a:prstGeom prst="cloudCallout">
            <a:avLst>
              <a:gd name="adj1" fmla="val -75920"/>
              <a:gd name="adj2" fmla="val 11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190383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172" y="1611501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" y="420492"/>
            <a:ext cx="7355238" cy="252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77" y="107968"/>
            <a:ext cx="863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Topological domains in Mammalia genomes - structural and functional unit of the genome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0241" y="4051848"/>
                <a:ext cx="2167260" cy="614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type m:val="li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41" y="4051848"/>
                <a:ext cx="2167260" cy="614079"/>
              </a:xfrm>
              <a:prstGeom prst="rect">
                <a:avLst/>
              </a:prstGeom>
              <a:blipFill rotWithShape="0">
                <a:blip r:embed="rId3"/>
                <a:stretch>
                  <a:fillRect l="-5337" t="-117000" r="-12640" b="-16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0241" y="3054254"/>
            <a:ext cx="2364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novel structural measurement (based on radius-of-gyration) also considering the 3D location of histone modifications and other genomics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00241" y="4916498"/>
                <a:ext cx="8121357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𝑛𝑡</m:t>
                              </m:r>
                            </m:sup>
                          </m:sSub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𝐶𝑇𝐶𝐹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ac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me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transcribed</m:t>
                          </m:r>
                          <m:r>
                            <m:rPr>
                              <m:lit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genes</m:t>
                          </m:r>
                        </m:sup>
                      </m:sSubSup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41" y="4916498"/>
                <a:ext cx="8121357" cy="577081"/>
              </a:xfrm>
              <a:prstGeom prst="rect">
                <a:avLst/>
              </a:prstGeom>
              <a:blipFill rotWithShape="0">
                <a:blip r:embed="rId4"/>
                <a:stretch>
                  <a:fillRect t="-6383" r="-2477" b="-80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0241" y="4530773"/>
                <a:ext cx="85872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effectLst/>
                    <a:ea typeface="SimSun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r>
                  <a:rPr lang="en-US" sz="1200" dirty="0">
                    <a:effectLst/>
                    <a:ea typeface="SimSun" panose="02010600030101010101" pitchFamily="2" charset="-122"/>
                  </a:rPr>
                  <a:t> is the sum of masses of all the beads in the topological domain, that is, sum of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>
                    <a:effectLst/>
                    <a:ea typeface="SimSun" panose="02010600030101010101" pitchFamily="2" charset="-122"/>
                  </a:rPr>
                  <a:t> (</a:t>
                </a:r>
                <a:r>
                  <a:rPr lang="en-US" sz="1200" i="1" dirty="0" err="1">
                    <a:effectLst/>
                    <a:ea typeface="SimSun" panose="02010600030101010101" pitchFamily="2" charset="-122"/>
                  </a:rPr>
                  <a:t>i</a:t>
                </a:r>
                <a:r>
                  <a:rPr lang="en-US" sz="1200" i="1" dirty="0">
                    <a:effectLst/>
                    <a:ea typeface="SimSun" panose="02010600030101010101" pitchFamily="2" charset="-122"/>
                  </a:rPr>
                  <a:t> = 1, 2, 3, …, n</a:t>
                </a:r>
                <a:r>
                  <a:rPr lang="en-US" sz="1200" dirty="0">
                    <a:effectLst/>
                    <a:ea typeface="SimSun" panose="02010600030101010101" pitchFamily="2" charset="-122"/>
                  </a:rPr>
                  <a:t>; </a:t>
                </a:r>
                <a:r>
                  <a:rPr lang="en-US" sz="1200" i="1" dirty="0">
                    <a:effectLst/>
                    <a:ea typeface="SimSun" panose="02010600030101010101" pitchFamily="2" charset="-122"/>
                  </a:rPr>
                  <a:t>n</a:t>
                </a:r>
                <a:r>
                  <a:rPr lang="en-US" sz="1200" dirty="0">
                    <a:effectLst/>
                    <a:ea typeface="SimSun" panose="02010600030101010101" pitchFamily="2" charset="-122"/>
                  </a:rPr>
                  <a:t> is the number of beads in the domain</a:t>
                </a:r>
                <a:r>
                  <a:rPr lang="en-US" sz="1200" dirty="0">
                    <a:ea typeface="SimSun" panose="02010600030101010101" pitchFamily="2" charset="-122"/>
                  </a:rPr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𝑅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200" dirty="0">
                    <a:ea typeface="SimSun" panose="02010600030101010101" pitchFamily="2" charset="-122"/>
                  </a:rPr>
                  <a:t> is the center of mass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41" y="4530773"/>
                <a:ext cx="858723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5374" y="5493579"/>
                <a:ext cx="8630952" cy="655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effectLst/>
                    <a:ea typeface="SimSun" panose="02010600030101010101" pitchFamily="2" charset="-12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sz="1200" dirty="0">
                    <a:effectLst/>
                    <a:ea typeface="SimSun" panose="02010600030101010101" pitchFamily="2" charset="-122"/>
                  </a:rPr>
                  <a:t> is the number of experiments integrated,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𝑛𝑡</m:t>
                        </m:r>
                      </m:sup>
                    </m:sSubSup>
                  </m:oMath>
                </a14:m>
                <a:r>
                  <a:rPr lang="en-US" sz="1200" dirty="0">
                    <a:effectLst/>
                    <a:ea typeface="SimSun" panose="02010600030101010101" pitchFamily="2" charset="-122"/>
                  </a:rPr>
                  <a:t>is the mass of considering nucleotides only and can be set to 0.4 for 40K resolution</a:t>
                </a:r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4" y="5493579"/>
                <a:ext cx="8630952" cy="6551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0241" y="5954407"/>
                <a:ext cx="8381288" cy="317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𝐶𝑇𝐶𝐹</m:t>
                        </m:r>
                      </m:sup>
                    </m:sSubSup>
                  </m:oMath>
                </a14:m>
                <a:r>
                  <a:rPr lang="en-US" sz="1200" dirty="0">
                    <a:effectLst/>
                    <a:ea typeface="SimSun" panose="02010600030101010101" pitchFamily="2" charset="-122"/>
                  </a:rPr>
                  <a:t>is the weight for CTCF binding signals that is calculated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𝐶𝑇𝐶𝐹</m:t>
                        </m:r>
                      </m:sup>
                    </m:sSub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𝑎𝑣𝑔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𝐶𝑇𝐶𝐹</m:t>
                        </m:r>
                      </m:sup>
                    </m:sSub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rPr>
                      <m:t>/</m:t>
                    </m:r>
                    <m:sSubSup>
                      <m:sSubSup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𝑎𝑣𝑔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𝑤h𝑜𝑙𝑒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𝑔𝑒𝑛𝑜𝑚𝑒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  <m:t>𝐶𝑇𝐶𝐹</m:t>
                        </m:r>
                      </m:sup>
                    </m:sSubSup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41" y="5954407"/>
                <a:ext cx="8381288" cy="317074"/>
              </a:xfrm>
              <a:prstGeom prst="rect">
                <a:avLst/>
              </a:prstGeom>
              <a:blipFill rotWithShape="0"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251922" y="541811"/>
            <a:ext cx="221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 average, ~1M base pairs long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90" y="2966121"/>
            <a:ext cx="6543366" cy="1635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4176" y="2769995"/>
            <a:ext cx="16930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</a:rPr>
              <a:t>Reads per </a:t>
            </a:r>
            <a:r>
              <a:rPr lang="en-US" sz="800" dirty="0" err="1">
                <a:solidFill>
                  <a:srgbClr val="000000"/>
                </a:solidFill>
              </a:rPr>
              <a:t>kilobase</a:t>
            </a:r>
            <a:r>
              <a:rPr lang="en-US" sz="800" dirty="0">
                <a:solidFill>
                  <a:srgbClr val="000000"/>
                </a:solidFill>
              </a:rPr>
              <a:t> per million reads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8249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0172" y="1611501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6" y="2400101"/>
            <a:ext cx="7009223" cy="35069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9764" y="5907057"/>
            <a:ext cx="6836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The Pearson’s correlations between structural signature measures (Radius of gyration, folding degree, PCA index, and HD ratio) and genomic features (gene density, CTCF, RNA </a:t>
            </a:r>
            <a:r>
              <a:rPr lang="en-GB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polII</a:t>
            </a:r>
            <a:r>
              <a:rPr lang="en-GB" sz="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, H3K4me3, H3K9me3, H3K27me3, and H3K36me3) using the 2,040 domains</a:t>
            </a:r>
            <a:endParaRPr lang="en-US" sz="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26" y="198517"/>
            <a:ext cx="6936260" cy="16803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3326" y="1878886"/>
            <a:ext cx="7067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Pearson’s correlations between the four measures: HD ratio, PCA index, folding degree, and radius of gyration and some genomic features, including gene density, CTCF, RNA </a:t>
            </a:r>
            <a:r>
              <a:rPr lang="en-GB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polII</a:t>
            </a:r>
            <a:r>
              <a:rPr lang="en-GB" sz="800" b="1" dirty="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, H3K4me3, H3K9me3, H3K27me3, and H3K36me3, for 2,040domains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72076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296B-8CA1-49FE-8738-A07B790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4AB2-2CB7-47F8-B1E5-58F0E477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next-generation sequencing data</a:t>
            </a:r>
          </a:p>
          <a:p>
            <a:r>
              <a:rPr lang="en-US" dirty="0"/>
              <a:t>Python scripts for generating 3D genome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9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0DEAC-FD60-4DB5-BDB1-78815B71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1CEA-577B-434E-8ABD-99CA26E31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8004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0172" y="1619739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432157"/>
              </p:ext>
            </p:extLst>
          </p:nvPr>
        </p:nvGraphicFramePr>
        <p:xfrm>
          <a:off x="4176583" y="593125"/>
          <a:ext cx="6928021" cy="572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mmbr.asm.org/content/75/2/301/F3.lar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62" y="352768"/>
            <a:ext cx="3849448" cy="54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01673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800" b="1" dirty="0">
                <a:solidFill>
                  <a:srgbClr val="403838"/>
                </a:solidFill>
              </a:rPr>
              <a:t>Nucleosome Positioning in </a:t>
            </a:r>
            <a:r>
              <a:rPr lang="en-US" sz="800" b="1" i="1" dirty="0">
                <a:solidFill>
                  <a:srgbClr val="403838"/>
                </a:solidFill>
              </a:rPr>
              <a:t>Saccharomyces </a:t>
            </a:r>
            <a:r>
              <a:rPr lang="en-US" sz="800" b="1" i="1" dirty="0" err="1">
                <a:solidFill>
                  <a:srgbClr val="403838"/>
                </a:solidFill>
              </a:rPr>
              <a:t>cerevisiae</a:t>
            </a:r>
            <a:r>
              <a:rPr lang="en-US" sz="800" b="1" i="1" dirty="0">
                <a:solidFill>
                  <a:srgbClr val="403838"/>
                </a:solidFill>
              </a:rPr>
              <a:t>, http://mmbr.asm.org/content/75/2/301/F3.expansion.html</a:t>
            </a:r>
            <a:endParaRPr lang="en-US" sz="800" b="1" i="0" dirty="0">
              <a:solidFill>
                <a:srgbClr val="403838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448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0172" y="1619739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5" y="300098"/>
            <a:ext cx="1488317" cy="1319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5" y="1643284"/>
            <a:ext cx="1102721" cy="38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38" y="300098"/>
            <a:ext cx="1667206" cy="1236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691" y="264111"/>
            <a:ext cx="1667079" cy="1242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848" y="300098"/>
            <a:ext cx="1006580" cy="11229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112" y="2037295"/>
            <a:ext cx="1363504" cy="1222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940" y="1836758"/>
            <a:ext cx="1507629" cy="32071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06108" y="776564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460673" y="761897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040125" y="710173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8080954" y="1573928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7040129" y="2522208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2836" y="2285866"/>
            <a:ext cx="1300516" cy="8928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4714301" y="2486165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19964" y="2159169"/>
            <a:ext cx="128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SRR027956.1, end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7402" y="3048094"/>
            <a:ext cx="12827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SRR027956.2, end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342251" y="2024966"/>
            <a:ext cx="2191435" cy="1206789"/>
            <a:chOff x="1841274" y="1983234"/>
            <a:chExt cx="2191435" cy="1206789"/>
          </a:xfrm>
        </p:grpSpPr>
        <p:sp>
          <p:nvSpPr>
            <p:cNvPr id="19" name="TextBox 18"/>
            <p:cNvSpPr txBox="1"/>
            <p:nvPr/>
          </p:nvSpPr>
          <p:spPr>
            <a:xfrm>
              <a:off x="2749986" y="2270786"/>
              <a:ext cx="1282723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SRR027956.1, end 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49985" y="2587730"/>
              <a:ext cx="1282723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SRR027956.2, end 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42235" y="1983234"/>
              <a:ext cx="476412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Chr.1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1274" y="2276481"/>
              <a:ext cx="476412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Chr.2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41274" y="2650500"/>
              <a:ext cx="476412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Chr.X</a:t>
              </a:r>
              <a:endParaRPr lang="en-US" sz="105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41274" y="2936107"/>
              <a:ext cx="476412" cy="2539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Chr.Y</a:t>
              </a:r>
              <a:endParaRPr lang="en-US" sz="1050" dirty="0"/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1915332" y="2455525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…</a:t>
              </a:r>
            </a:p>
          </p:txBody>
        </p:sp>
        <p:cxnSp>
          <p:nvCxnSpPr>
            <p:cNvPr id="27" name="Straight Connector 26"/>
            <p:cNvCxnSpPr>
              <a:stCxn id="19" idx="1"/>
              <a:endCxn id="21" idx="3"/>
            </p:cNvCxnSpPr>
            <p:nvPr/>
          </p:nvCxnSpPr>
          <p:spPr>
            <a:xfrm flipH="1" flipV="1">
              <a:off x="2318647" y="2110192"/>
              <a:ext cx="431339" cy="287552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1"/>
              <a:endCxn id="22" idx="3"/>
            </p:cNvCxnSpPr>
            <p:nvPr/>
          </p:nvCxnSpPr>
          <p:spPr>
            <a:xfrm flipH="1">
              <a:off x="2317686" y="2397744"/>
              <a:ext cx="432300" cy="5695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1"/>
              <a:endCxn id="23" idx="3"/>
            </p:cNvCxnSpPr>
            <p:nvPr/>
          </p:nvCxnSpPr>
          <p:spPr>
            <a:xfrm flipH="1">
              <a:off x="2317686" y="2397744"/>
              <a:ext cx="432300" cy="379714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1"/>
              <a:endCxn id="24" idx="3"/>
            </p:cNvCxnSpPr>
            <p:nvPr/>
          </p:nvCxnSpPr>
          <p:spPr>
            <a:xfrm flipH="1">
              <a:off x="2317686" y="2397744"/>
              <a:ext cx="432300" cy="665321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0" idx="1"/>
              <a:endCxn id="21" idx="3"/>
            </p:cNvCxnSpPr>
            <p:nvPr/>
          </p:nvCxnSpPr>
          <p:spPr>
            <a:xfrm flipH="1" flipV="1">
              <a:off x="2318647" y="2110192"/>
              <a:ext cx="431338" cy="604496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0" idx="1"/>
              <a:endCxn id="22" idx="3"/>
            </p:cNvCxnSpPr>
            <p:nvPr/>
          </p:nvCxnSpPr>
          <p:spPr>
            <a:xfrm flipH="1" flipV="1">
              <a:off x="2317686" y="2403439"/>
              <a:ext cx="432299" cy="311249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0" idx="1"/>
              <a:endCxn id="23" idx="3"/>
            </p:cNvCxnSpPr>
            <p:nvPr/>
          </p:nvCxnSpPr>
          <p:spPr>
            <a:xfrm flipH="1">
              <a:off x="2317686" y="2714688"/>
              <a:ext cx="432299" cy="6277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0" idx="1"/>
              <a:endCxn id="24" idx="3"/>
            </p:cNvCxnSpPr>
            <p:nvPr/>
          </p:nvCxnSpPr>
          <p:spPr>
            <a:xfrm flipH="1">
              <a:off x="2317686" y="2714688"/>
              <a:ext cx="432299" cy="348377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353466" y="1754743"/>
            <a:ext cx="2196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Mapped to reference genome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10" y="3386733"/>
            <a:ext cx="2383330" cy="29007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3" name="Right Arrow 52"/>
          <p:cNvSpPr/>
          <p:nvPr/>
        </p:nvSpPr>
        <p:spPr>
          <a:xfrm rot="7733162">
            <a:off x="2599643" y="3413606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08276" y="3068657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Quality check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54759" y="4188563"/>
            <a:ext cx="3169457" cy="18466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SRR027957.4113376|13 68376499 13 69322154|case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SRR027957.1112555|20 51083756 10 109271244|case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SRR027957.1471787|1 98444295 15 93541851|case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SRR027957.6064559|18 56232274 3 3357296|case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SRR027957.6034375|10 20738169 10 20990909|case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SRR027957.369478|21 40107802 21 37133986|case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SRR027957.1235641|17 14932245 X 143880940|case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SRR027957.6263830|15 52410607 15 45006111|case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SRR027957.365953|17 15854063 2 120423863|case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SRR027957.4166206|8 60204493 4 173137398|case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SRR027957.5574462|3 191758036 3 174505224|case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SRR027957.595946|5 13433817 12 38408499|case 1</a:t>
            </a:r>
          </a:p>
          <a:p>
            <a:r>
              <a:rPr lang="en-US" sz="800" dirty="0">
                <a:latin typeface="Courier New" pitchFamily="49" charset="0"/>
                <a:cs typeface="Courier New" pitchFamily="49" charset="0"/>
              </a:rPr>
              <a:t>SRR027957.4964593|14</a:t>
            </a:r>
            <a:r>
              <a:rPr lang="en-US" sz="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46478556</a:t>
            </a:r>
            <a:r>
              <a:rPr lang="en-US" sz="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14</a:t>
            </a:r>
            <a:r>
              <a:rPr lang="en-US" sz="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46672038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|case 1</a:t>
            </a:r>
          </a:p>
          <a:p>
            <a:r>
              <a:rPr lang="en-US" sz="1000" dirty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564860" y="4395522"/>
            <a:ext cx="4969" cy="1278852"/>
          </a:xfrm>
          <a:prstGeom prst="line">
            <a:avLst/>
          </a:prstGeom>
          <a:ln w="1238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46879" y="41757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50465" y="5714686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106,368,585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6446879" y="5034948"/>
            <a:ext cx="3048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46879" y="5125317"/>
            <a:ext cx="30480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642920" y="5139546"/>
            <a:ext cx="808928" cy="57514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938469" y="5049177"/>
            <a:ext cx="1513379" cy="70582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5400000">
            <a:off x="6343775" y="4907990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Human Chr.14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2609087" y="4892658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687756" y="3911564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Hi-C contact complex library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493" y="4173987"/>
            <a:ext cx="1632422" cy="1528540"/>
          </a:xfrm>
          <a:prstGeom prst="rect">
            <a:avLst/>
          </a:prstGeom>
        </p:spPr>
      </p:pic>
      <p:sp>
        <p:nvSpPr>
          <p:cNvPr id="75" name="Right Arrow 74"/>
          <p:cNvSpPr/>
          <p:nvPr/>
        </p:nvSpPr>
        <p:spPr>
          <a:xfrm>
            <a:off x="7040125" y="4892658"/>
            <a:ext cx="428368" cy="31303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887416" y="3785562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Hi-C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(raw contact)</a:t>
            </a:r>
          </a:p>
        </p:txBody>
      </p:sp>
      <p:pic>
        <p:nvPicPr>
          <p:cNvPr id="77" name="Picture 7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71909" y="5674374"/>
            <a:ext cx="572091" cy="65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7478715" y="5755000"/>
            <a:ext cx="1047082" cy="2539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107*107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67357" y="6050138"/>
            <a:ext cx="159691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Resolution: 1M base pairs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070120" y="6060342"/>
            <a:ext cx="1997663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395 million to 1.1 billion contacts</a:t>
            </a:r>
          </a:p>
        </p:txBody>
      </p:sp>
    </p:spTree>
    <p:extLst>
      <p:ext uri="{BB962C8B-B14F-4D97-AF65-F5344CB8AC3E}">
        <p14:creationId xmlns:p14="http://schemas.microsoft.com/office/powerpoint/2010/main" val="9972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8321" y="1784496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301" y="512184"/>
            <a:ext cx="1293935" cy="123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300" y="1938490"/>
            <a:ext cx="1293935" cy="122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299" y="3362806"/>
            <a:ext cx="1293935" cy="1235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299" y="4793488"/>
            <a:ext cx="1301212" cy="123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5533" y="527184"/>
            <a:ext cx="1282194" cy="121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08179" y="1938489"/>
            <a:ext cx="1289548" cy="122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01600" y="3362804"/>
            <a:ext cx="1296126" cy="123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86973" y="4784103"/>
            <a:ext cx="1310753" cy="124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179448" y="260704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5950" y="1689239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9581" y="3118014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3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5950" y="4542008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47089" y="255166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5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08531" y="1680761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04765" y="311507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7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615845" y="454200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8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153024" y="527184"/>
            <a:ext cx="1279805" cy="121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53024" y="1899826"/>
            <a:ext cx="1281275" cy="12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118564" y="3351764"/>
            <a:ext cx="1314265" cy="1246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129644" y="4784103"/>
            <a:ext cx="1324355" cy="126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8126" y="562943"/>
            <a:ext cx="1252151" cy="1191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9306" y="1899826"/>
            <a:ext cx="1260971" cy="1198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9306" y="3362804"/>
            <a:ext cx="1260971" cy="11928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51862" y="4807541"/>
            <a:ext cx="1288415" cy="122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988549" y="562943"/>
            <a:ext cx="1255961" cy="119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85284" y="1899825"/>
            <a:ext cx="1261492" cy="119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985284" y="3351765"/>
            <a:ext cx="1259226" cy="1194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985284" y="4793488"/>
            <a:ext cx="1298797" cy="123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92782" y="585413"/>
            <a:ext cx="1209031" cy="11466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3580" y="1899825"/>
            <a:ext cx="1282587" cy="1198417"/>
          </a:xfrm>
          <a:prstGeom prst="rect">
            <a:avLst/>
          </a:prstGeom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363579" y="3362804"/>
            <a:ext cx="1257615" cy="119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3111219" y="277636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9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072661" y="1703231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68895" y="313754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11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79975" y="456447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44105" y="277636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505547" y="1703231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14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01781" y="313754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12861" y="456447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921233" y="277636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882675" y="1703231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18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878909" y="313754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19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880634" y="4539910"/>
            <a:ext cx="15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20 correlation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06102" y="277636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21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267544" y="1703231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22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263778" y="3137547"/>
            <a:ext cx="733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chr.</a:t>
            </a:r>
            <a:r>
              <a:rPr lang="en-US" sz="1400" dirty="0"/>
              <a:t> X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393877" y="4807541"/>
            <a:ext cx="1304105" cy="1238047"/>
          </a:xfrm>
          <a:prstGeom prst="rect">
            <a:avLst/>
          </a:prstGeom>
          <a:noFill/>
          <a:ln w="222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61" name="Rectangle 60"/>
          <p:cNvSpPr/>
          <p:nvPr/>
        </p:nvSpPr>
        <p:spPr>
          <a:xfrm>
            <a:off x="7305453" y="4528165"/>
            <a:ext cx="1581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chr.</a:t>
            </a:r>
            <a:r>
              <a:rPr lang="en-US" sz="1400" dirty="0">
                <a:solidFill>
                  <a:srgbClr val="00B050"/>
                </a:solidFill>
              </a:rPr>
              <a:t> 20 raw contact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139837" y="6033815"/>
                <a:ext cx="2720039" cy="296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𝑅𝑎𝑤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</m:sub>
                          </m:sSub>
                        </m:sub>
                        <m:sup/>
                      </m:sSub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𝑅𝑎𝑤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</m:sub>
                          </m:sSub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37" y="6033815"/>
                <a:ext cx="2720039" cy="296941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7335062" y="5419538"/>
            <a:ext cx="1409716" cy="457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flipV="1">
            <a:off x="7335062" y="5862132"/>
            <a:ext cx="1409716" cy="457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689598" y="5282070"/>
            <a:ext cx="43633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err="1"/>
              <a:t>i-th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8687356" y="5723758"/>
            <a:ext cx="43794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j-</a:t>
            </a:r>
            <a:r>
              <a:rPr lang="en-US" sz="1400" dirty="0" err="1"/>
              <a:t>th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7079296" y="5416245"/>
            <a:ext cx="66567" cy="4901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871474" y="5125074"/>
            <a:ext cx="46358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i</a:t>
            </a:r>
            <a:r>
              <a:rPr lang="en-US" sz="1400" dirty="0"/>
              <a:t>, j)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1796" y="18702"/>
            <a:ext cx="68566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Correlation contact </a:t>
            </a:r>
            <a:r>
              <a:rPr lang="en-US" sz="1400" dirty="0" err="1"/>
              <a:t>heatmaps</a:t>
            </a:r>
            <a:r>
              <a:rPr lang="en-US" sz="1400" dirty="0"/>
              <a:t> of normal human B cells (GM06690), resolution 1M base pairs</a:t>
            </a:r>
          </a:p>
        </p:txBody>
      </p:sp>
    </p:spTree>
    <p:extLst>
      <p:ext uri="{BB962C8B-B14F-4D97-AF65-F5344CB8AC3E}">
        <p14:creationId xmlns:p14="http://schemas.microsoft.com/office/powerpoint/2010/main" val="384834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60172" y="1611501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gure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6513" y="637935"/>
            <a:ext cx="6254496" cy="5071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6513" y="237825"/>
            <a:ext cx="7358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Normal (GM12878) vs. malignant human B-cell on chromosome 14 </a:t>
            </a:r>
          </a:p>
        </p:txBody>
      </p:sp>
      <p:sp>
        <p:nvSpPr>
          <p:cNvPr id="8" name="Rectangle 7"/>
          <p:cNvSpPr/>
          <p:nvPr/>
        </p:nvSpPr>
        <p:spPr>
          <a:xfrm>
            <a:off x="1436513" y="5709807"/>
            <a:ext cx="625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ALL: primary human acute lymphoblastic leukemia B-cell</a:t>
            </a:r>
          </a:p>
          <a:p>
            <a:r>
              <a:rPr lang="en-US" sz="1200" dirty="0"/>
              <a:t>CALL-4: acute lymphoblastic leukemia (pre B-ALL)</a:t>
            </a:r>
          </a:p>
          <a:p>
            <a:r>
              <a:rPr lang="en-US" sz="1200" dirty="0"/>
              <a:t>RL: lymphoma cell line </a:t>
            </a:r>
          </a:p>
        </p:txBody>
      </p:sp>
    </p:spTree>
    <p:extLst>
      <p:ext uri="{BB962C8B-B14F-4D97-AF65-F5344CB8AC3E}">
        <p14:creationId xmlns:p14="http://schemas.microsoft.com/office/powerpoint/2010/main" val="89673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 descr="Untitled-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71" y="4189190"/>
            <a:ext cx="1837166" cy="2121042"/>
          </a:xfrm>
        </p:spPr>
      </p:pic>
      <p:sp>
        <p:nvSpPr>
          <p:cNvPr id="9" name="Rectangle 8"/>
          <p:cNvSpPr/>
          <p:nvPr/>
        </p:nvSpPr>
        <p:spPr>
          <a:xfrm>
            <a:off x="560172" y="1611501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089" y="664788"/>
            <a:ext cx="3037707" cy="314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4" y="3807741"/>
            <a:ext cx="1373494" cy="246667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443103" y="3723870"/>
            <a:ext cx="2874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i="1" dirty="0"/>
              <a:t>R: fractions of inter-chromosomal reads</a:t>
            </a:r>
          </a:p>
          <a:p>
            <a:r>
              <a:rPr lang="en-US" sz="1100" i="1" dirty="0"/>
              <a:t>N: total number of inter-chromosomal contacts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375" y="35772"/>
            <a:ext cx="41358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Observed/expected</a:t>
            </a:r>
            <a:r>
              <a:rPr lang="en-US" dirty="0"/>
              <a:t> inter-chromosomal </a:t>
            </a:r>
          </a:p>
          <a:p>
            <a:r>
              <a:rPr lang="en-US" dirty="0"/>
              <a:t>contacts 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3526" y="824465"/>
            <a:ext cx="4493825" cy="282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82913" y="359876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Chromosomal translocation - 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5903" y="4273149"/>
            <a:ext cx="3639262" cy="19543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IMR-90: normal human lung fibroblast cells</a:t>
            </a:r>
          </a:p>
          <a:p>
            <a:r>
              <a:rPr lang="en-US" sz="1100" dirty="0"/>
              <a:t>HMEC: normal human epithelial cells </a:t>
            </a:r>
          </a:p>
          <a:p>
            <a:r>
              <a:rPr lang="en-US" sz="1100" dirty="0"/>
              <a:t>NHEK: normal human epidermal cells</a:t>
            </a:r>
          </a:p>
          <a:p>
            <a:r>
              <a:rPr lang="en-US" sz="1100" dirty="0"/>
              <a:t>K562:  </a:t>
            </a:r>
            <a:r>
              <a:rPr lang="en-US" sz="1100" dirty="0" err="1"/>
              <a:t>immortalised</a:t>
            </a:r>
            <a:r>
              <a:rPr lang="en-US" sz="1100" dirty="0"/>
              <a:t> human </a:t>
            </a:r>
            <a:r>
              <a:rPr lang="en-US" sz="1100" dirty="0" err="1"/>
              <a:t>myelogenous</a:t>
            </a:r>
            <a:r>
              <a:rPr lang="en-US" sz="1100" dirty="0"/>
              <a:t> leukemia </a:t>
            </a:r>
          </a:p>
          <a:p>
            <a:r>
              <a:rPr lang="en-US" sz="1100" dirty="0"/>
              <a:t>HUVEC: human umbilical vein endothelial cells </a:t>
            </a:r>
          </a:p>
          <a:p>
            <a:r>
              <a:rPr lang="en-US" sz="1100" dirty="0" err="1"/>
              <a:t>HeLa</a:t>
            </a:r>
            <a:r>
              <a:rPr lang="en-US" sz="1100" dirty="0"/>
              <a:t>:   human cervical cancer</a:t>
            </a:r>
          </a:p>
          <a:p>
            <a:r>
              <a:rPr lang="en-US" sz="1100" dirty="0"/>
              <a:t>KBM-7:   human chronic </a:t>
            </a:r>
            <a:r>
              <a:rPr lang="en-US" sz="1100" dirty="0" err="1"/>
              <a:t>myelogenous</a:t>
            </a:r>
            <a:r>
              <a:rPr lang="en-US" sz="1100" dirty="0"/>
              <a:t> leukemia (CML)</a:t>
            </a:r>
          </a:p>
          <a:p>
            <a:r>
              <a:rPr lang="en-US" sz="1100" dirty="0"/>
              <a:t>Mouse ES: embryonic stem cells</a:t>
            </a:r>
          </a:p>
          <a:p>
            <a:r>
              <a:rPr lang="en-US" sz="1100" dirty="0"/>
              <a:t>Human ES: embryonic stem cells</a:t>
            </a:r>
          </a:p>
          <a:p>
            <a:r>
              <a:rPr lang="en-US" sz="1100" dirty="0"/>
              <a:t>GM12878: human peripheral vein B cells</a:t>
            </a:r>
          </a:p>
          <a:p>
            <a:r>
              <a:rPr lang="en-US" sz="1100" dirty="0"/>
              <a:t>GM06690: human EBV-transformed </a:t>
            </a:r>
            <a:r>
              <a:rPr lang="en-US" sz="1100" dirty="0" err="1"/>
              <a:t>lymphoblastoid</a:t>
            </a:r>
            <a:r>
              <a:rPr lang="en-US" sz="1100" dirty="0"/>
              <a:t> cell line </a:t>
            </a:r>
          </a:p>
        </p:txBody>
      </p:sp>
      <p:sp>
        <p:nvSpPr>
          <p:cNvPr id="15" name="Rectangle 14"/>
          <p:cNvSpPr/>
          <p:nvPr/>
        </p:nvSpPr>
        <p:spPr>
          <a:xfrm flipV="1">
            <a:off x="50215" y="4208490"/>
            <a:ext cx="153736" cy="1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2"/>
              <p:cNvSpPr txBox="1"/>
              <p:nvPr/>
            </p:nvSpPr>
            <p:spPr>
              <a:xfrm>
                <a:off x="50215" y="4273149"/>
                <a:ext cx="9507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𝑔𝑒𝑛𝑒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𝑇𝐹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5" y="4273149"/>
                <a:ext cx="950745" cy="261610"/>
              </a:xfrm>
              <a:prstGeom prst="rect">
                <a:avLst/>
              </a:prstGeom>
              <a:blipFill rotWithShape="0">
                <a:blip r:embed="rId6"/>
                <a:stretch>
                  <a:fillRect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H="1">
            <a:off x="153526" y="4487753"/>
            <a:ext cx="100849" cy="18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987" y="4403954"/>
            <a:ext cx="3462457" cy="18104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97968" y="4171089"/>
            <a:ext cx="3022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Spatial Gene-TF Interaction Networks (chr.14)</a:t>
            </a:r>
          </a:p>
        </p:txBody>
      </p:sp>
    </p:spTree>
    <p:extLst>
      <p:ext uri="{BB962C8B-B14F-4D97-AF65-F5344CB8AC3E}">
        <p14:creationId xmlns:p14="http://schemas.microsoft.com/office/powerpoint/2010/main" val="322903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60172" y="1619739"/>
            <a:ext cx="8007179" cy="62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0170" y="765472"/>
                <a:ext cx="1353960" cy="3654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0" y="765472"/>
                <a:ext cx="1353960" cy="365485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2"/>
              <p:cNvSpPr txBox="1"/>
              <p:nvPr/>
            </p:nvSpPr>
            <p:spPr>
              <a:xfrm>
                <a:off x="2418705" y="715644"/>
                <a:ext cx="5464906" cy="86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the wish distance between beads </a:t>
                </a:r>
                <a:r>
                  <a:rPr lang="en-US" sz="1400" i="1" dirty="0" err="1">
                    <a:ea typeface="Cambria Math" panose="02040503050406030204" pitchFamily="18" charset="0"/>
                  </a:rPr>
                  <a:t>i</a:t>
                </a:r>
                <a:r>
                  <a:rPr lang="en-US" sz="1400" dirty="0">
                    <a:ea typeface="Cambria Math" panose="02040503050406030204" pitchFamily="18" charset="0"/>
                  </a:rPr>
                  <a:t> and </a:t>
                </a:r>
                <a:r>
                  <a:rPr lang="en-US" sz="1400" i="1" dirty="0">
                    <a:ea typeface="Cambria Math" panose="02040503050406030204" pitchFamily="18" charset="0"/>
                  </a:rPr>
                  <a:t>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number of normalized Hi-C contacts between beads i and j</a:t>
                </a:r>
              </a:p>
              <a:p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705" y="715644"/>
                <a:ext cx="5464906" cy="863121"/>
              </a:xfrm>
              <a:prstGeom prst="rect">
                <a:avLst/>
              </a:prstGeom>
              <a:blipFill rotWithShape="0">
                <a:blip r:embed="rId4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0170" y="2901739"/>
                <a:ext cx="2372381" cy="752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0" y="2901739"/>
                <a:ext cx="2372381" cy="7529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60170" y="3842343"/>
                <a:ext cx="3534686" cy="752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endChr m:val="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0" y="3842343"/>
                <a:ext cx="3534686" cy="7529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786114" y="314081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90873" y="3047683"/>
                <a:ext cx="4572000" cy="3404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GB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GB" sz="14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≠0</m:t>
                          </m:r>
                        </m:e>
                      </m:d>
                      <m:r>
                        <m:rPr>
                          <m:nor/>
                        </m:rPr>
                        <a:rPr lang="en-GB" sz="14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GB" sz="140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GB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GB" sz="14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𝑖</m:t>
                              </m:r>
                              <m:r>
                                <a:rPr lang="en-GB" sz="140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Arial" panose="020B0604020202020204" pitchFamily="34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GB" sz="140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Arial" panose="020B0604020202020204" pitchFamily="34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873" y="3047683"/>
                <a:ext cx="4572000" cy="340478"/>
              </a:xfrm>
              <a:prstGeom prst="rect">
                <a:avLst/>
              </a:prstGeom>
              <a:blipFill rotWithShape="0"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21395" y="1979071"/>
                <a:ext cx="2324419" cy="675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5" y="1979071"/>
                <a:ext cx="2324419" cy="675313"/>
              </a:xfrm>
              <a:prstGeom prst="rect">
                <a:avLst/>
              </a:prstGeom>
              <a:blipFill rotWithShape="0">
                <a:blip r:embed="rId8"/>
                <a:stretch>
                  <a:fillRect t="-106364" r="-8661" b="-14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78479" y="1720671"/>
                <a:ext cx="4015523" cy="930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479" y="1720671"/>
                <a:ext cx="4015523" cy="9305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 txBox="1">
            <a:spLocks/>
          </p:cNvSpPr>
          <p:nvPr/>
        </p:nvSpPr>
        <p:spPr>
          <a:xfrm>
            <a:off x="560171" y="217547"/>
            <a:ext cx="7540670" cy="349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3D Structure Re-construction – New Method 1 (resolution 1M -&gt; 500K)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170" y="1639407"/>
            <a:ext cx="2499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Multidimensional scaling (MDS)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0170" y="4752955"/>
                <a:ext cx="3900170" cy="752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end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endChr m:val="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)∈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sz="1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0" y="4752955"/>
                <a:ext cx="3900170" cy="75296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2"/>
              <p:cNvSpPr txBox="1"/>
              <p:nvPr/>
            </p:nvSpPr>
            <p:spPr>
              <a:xfrm>
                <a:off x="560170" y="5663567"/>
                <a:ext cx="38340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1400" dirty="0">
                    <a:ea typeface="Cambria Math" panose="02040503050406030204" pitchFamily="18" charset="0"/>
                  </a:rPr>
                  <a:t>can be either the shortest path in a bead-graph</a:t>
                </a:r>
              </a:p>
              <a:p>
                <a:r>
                  <a:rPr lang="en-US" sz="1400" dirty="0">
                    <a:ea typeface="Cambria Math" panose="02040503050406030204" pitchFamily="18" charset="0"/>
                  </a:rPr>
                  <a:t>or the largest distance in the chromosome</a:t>
                </a:r>
              </a:p>
            </p:txBody>
          </p:sp>
        </mc:Choice>
        <mc:Fallback xmlns="">
          <p:sp>
            <p:nvSpPr>
              <p:cNvPr id="16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0" y="5663567"/>
                <a:ext cx="383406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477" t="-348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3" descr="Untitled-6.jpg"/>
          <p:cNvPicPr>
            <a:picLocks noGrp="1"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78228" y="3572827"/>
            <a:ext cx="2277316" cy="26292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flipV="1">
            <a:off x="8078535" y="5684163"/>
            <a:ext cx="560174" cy="45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8210445" y="4887429"/>
            <a:ext cx="152400" cy="221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2"/>
              <p:cNvSpPr txBox="1"/>
              <p:nvPr/>
            </p:nvSpPr>
            <p:spPr>
              <a:xfrm>
                <a:off x="8395306" y="4295904"/>
                <a:ext cx="646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𝑏𝑒𝑎𝑑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306" y="4295904"/>
                <a:ext cx="646459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243475" y="4535541"/>
            <a:ext cx="184240" cy="19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8286645" y="5176693"/>
            <a:ext cx="177454" cy="3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12"/>
              <p:cNvSpPr txBox="1"/>
              <p:nvPr/>
            </p:nvSpPr>
            <p:spPr>
              <a:xfrm>
                <a:off x="8402613" y="5125624"/>
                <a:ext cx="6522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𝑏𝑒𝑎𝑑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613" y="5125624"/>
                <a:ext cx="652230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2"/>
              <p:cNvSpPr txBox="1"/>
              <p:nvPr/>
            </p:nvSpPr>
            <p:spPr>
              <a:xfrm>
                <a:off x="7354986" y="3537631"/>
                <a:ext cx="1710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0" dirty="0"/>
                  <a:t>w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𝑒𝑖𝑔h𝑡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𝑤𝑖𝑠h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𝑡𝑤𝑜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𝑏𝑒𝑎𝑑𝑠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986" y="3537631"/>
                <a:ext cx="1710918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4" idx="2"/>
          </p:cNvCxnSpPr>
          <p:nvPr/>
        </p:nvCxnSpPr>
        <p:spPr>
          <a:xfrm flipH="1">
            <a:off x="8100841" y="3999296"/>
            <a:ext cx="109604" cy="796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flipV="1">
            <a:off x="5947126" y="3509962"/>
            <a:ext cx="444613" cy="332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12"/>
          <p:cNvSpPr txBox="1"/>
          <p:nvPr/>
        </p:nvSpPr>
        <p:spPr>
          <a:xfrm>
            <a:off x="6432322" y="5886611"/>
            <a:ext cx="1903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This network is only for illustration</a:t>
            </a:r>
          </a:p>
        </p:txBody>
      </p:sp>
      <p:sp>
        <p:nvSpPr>
          <p:cNvPr id="41" name="Oval 40"/>
          <p:cNvSpPr/>
          <p:nvPr/>
        </p:nvSpPr>
        <p:spPr>
          <a:xfrm>
            <a:off x="7064021" y="733500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138161" y="609932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253491" y="502839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389415" y="424578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517102" y="350437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53026" y="288652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801307" y="245404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949588" y="245403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5694723">
            <a:off x="8105632" y="271445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5694723">
            <a:off x="8222398" y="355894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5694723">
            <a:off x="8319223" y="479970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5694723">
            <a:off x="8319224" y="629441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5694723">
            <a:off x="8273358" y="771879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5694723">
            <a:off x="8161720" y="880903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5694723">
            <a:off x="8029290" y="964948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5694723">
            <a:off x="7875447" y="997041"/>
            <a:ext cx="148281" cy="148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100151" y="544758"/>
            <a:ext cx="215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i</a:t>
            </a:r>
            <a:endParaRPr 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7842265" y="936009"/>
            <a:ext cx="2151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j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59504" y="58318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500K base pairs</a:t>
            </a:r>
          </a:p>
        </p:txBody>
      </p:sp>
      <p:cxnSp>
        <p:nvCxnSpPr>
          <p:cNvPr id="62" name="Straight Arrow Connector 61"/>
          <p:cNvCxnSpPr>
            <a:stCxn id="60" idx="2"/>
            <a:endCxn id="43" idx="1"/>
          </p:cNvCxnSpPr>
          <p:nvPr/>
        </p:nvCxnSpPr>
        <p:spPr>
          <a:xfrm>
            <a:off x="7175832" y="312234"/>
            <a:ext cx="99374" cy="21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3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/>
          <p:nvPr/>
        </p:nvSpPr>
        <p:spPr>
          <a:xfrm>
            <a:off x="123301" y="4881536"/>
            <a:ext cx="2262400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RAP data showing 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Xist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localization along entire X chromosome. The two shaded areas were enlarged in the right.</a:t>
            </a:r>
            <a:endParaRPr lang="en-US" sz="9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72" y="2718731"/>
            <a:ext cx="3166069" cy="28839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 Box 14"/>
          <p:cNvSpPr txBox="1"/>
          <p:nvPr/>
        </p:nvSpPr>
        <p:spPr>
          <a:xfrm>
            <a:off x="2516144" y="5634324"/>
            <a:ext cx="3187685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Hi-C topological domains integrated with 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Xist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localization, CTCF binding, histone modification, and transcribed genes for 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ChrX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Mb - 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90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Mb.</a:t>
            </a:r>
            <a:endParaRPr lang="en-US" sz="9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55" y="2718731"/>
            <a:ext cx="3187685" cy="28839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Text Box 12"/>
          <p:cNvSpPr txBox="1"/>
          <p:nvPr/>
        </p:nvSpPr>
        <p:spPr>
          <a:xfrm>
            <a:off x="5834272" y="5634324"/>
            <a:ext cx="3166069" cy="369332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Hi-C topological domains integrated with 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Xist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localizations (RAP), CTCF binding, histone modification, and transcribed genes for 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chrX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95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Mb - </a:t>
            </a:r>
            <a:r>
              <a:rPr lang="en-US" sz="800" b="1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105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Mb.</a:t>
            </a:r>
            <a:endParaRPr lang="en-US" sz="9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1" y="351869"/>
            <a:ext cx="8494814" cy="2332358"/>
          </a:xfrm>
          <a:prstGeom prst="rect">
            <a:avLst/>
          </a:prstGeom>
        </p:spPr>
      </p:pic>
      <p:sp>
        <p:nvSpPr>
          <p:cNvPr id="15" name="Text Box 8"/>
          <p:cNvSpPr txBox="1"/>
          <p:nvPr/>
        </p:nvSpPr>
        <p:spPr>
          <a:xfrm>
            <a:off x="233681" y="105647"/>
            <a:ext cx="8538464" cy="246221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Three-dimensional structure of </a:t>
            </a:r>
            <a:r>
              <a:rPr lang="en-US" sz="1600" dirty="0" err="1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chr.</a:t>
            </a:r>
            <a:r>
              <a:rPr lang="en-US" sz="16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X of male mouse embryonic stem cells. Resolution: 500K base pairs.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1" y="2715854"/>
            <a:ext cx="2262400" cy="21054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01" y="5304787"/>
            <a:ext cx="1288183" cy="852380"/>
          </a:xfrm>
          <a:prstGeom prst="rect">
            <a:avLst/>
          </a:prstGeom>
        </p:spPr>
      </p:pic>
      <p:sp>
        <p:nvSpPr>
          <p:cNvPr id="16" name="Text Box 8"/>
          <p:cNvSpPr txBox="1"/>
          <p:nvPr/>
        </p:nvSpPr>
        <p:spPr>
          <a:xfrm>
            <a:off x="123301" y="6188794"/>
            <a:ext cx="2789115" cy="123111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800" dirty="0">
                <a:ea typeface="SimSun" panose="02010600030101010101" pitchFamily="2" charset="-122"/>
                <a:cs typeface="Times New Roman" panose="02020603050405020304" pitchFamily="18" charset="0"/>
              </a:rPr>
              <a:t>Above i</a:t>
            </a:r>
            <a:r>
              <a:rPr lang="en-US" sz="8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mage is from https://en.wikipedia.org/wiki/X-inactivation</a:t>
            </a:r>
          </a:p>
        </p:txBody>
      </p:sp>
      <p:sp>
        <p:nvSpPr>
          <p:cNvPr id="17" name="Text Box 8"/>
          <p:cNvSpPr txBox="1"/>
          <p:nvPr/>
        </p:nvSpPr>
        <p:spPr>
          <a:xfrm>
            <a:off x="1438096" y="5664724"/>
            <a:ext cx="876385" cy="492443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Left: active (</a:t>
            </a:r>
            <a:r>
              <a:rPr lang="en-US" sz="800" b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Xa</a:t>
            </a:r>
            <a:r>
              <a:rPr lang="en-US" sz="800" b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 and inactive (Xi) X chromosome from FISH</a:t>
            </a:r>
          </a:p>
        </p:txBody>
      </p:sp>
    </p:spTree>
    <p:extLst>
      <p:ext uri="{BB962C8B-B14F-4D97-AF65-F5344CB8AC3E}">
        <p14:creationId xmlns:p14="http://schemas.microsoft.com/office/powerpoint/2010/main" val="194760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" y="351869"/>
            <a:ext cx="8494814" cy="2332358"/>
          </a:xfrm>
          <a:prstGeom prst="rect">
            <a:avLst/>
          </a:prstGeom>
        </p:spPr>
      </p:pic>
      <p:sp>
        <p:nvSpPr>
          <p:cNvPr id="5" name="Text Box 8"/>
          <p:cNvSpPr txBox="1"/>
          <p:nvPr/>
        </p:nvSpPr>
        <p:spPr>
          <a:xfrm>
            <a:off x="233681" y="105647"/>
            <a:ext cx="8538464" cy="246221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Three-dimensional structure of </a:t>
            </a:r>
            <a:r>
              <a:rPr lang="en-US" sz="1600" dirty="0" err="1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chr.</a:t>
            </a:r>
            <a:r>
              <a:rPr lang="en-US" sz="1600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X of male mouse embryonic stem cells. Resolution: 500K base pairs.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6" y="3231226"/>
            <a:ext cx="5610515" cy="2242452"/>
          </a:xfrm>
          <a:prstGeom prst="rect">
            <a:avLst/>
          </a:prstGeom>
        </p:spPr>
      </p:pic>
      <p:sp>
        <p:nvSpPr>
          <p:cNvPr id="8" name="Text Box 8"/>
          <p:cNvSpPr txBox="1"/>
          <p:nvPr/>
        </p:nvSpPr>
        <p:spPr>
          <a:xfrm>
            <a:off x="6341983" y="3632495"/>
            <a:ext cx="2430162" cy="738664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1200" dirty="0"/>
              <a:t>Model the dynamics of the shrinking process of the 3D structure or the spatial proximity networks (can be a NIH R21 or part of a R01 proposal)</a:t>
            </a:r>
            <a:endParaRPr lang="en-US" sz="12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Content Placeholder 3" descr="Untitled-6.jpg"/>
          <p:cNvPicPr>
            <a:picLocks noGrp="1"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1218" y="4406893"/>
            <a:ext cx="1580804" cy="18250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6648911" y="4406893"/>
            <a:ext cx="444613" cy="332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245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43959</TotalTime>
  <Words>1263</Words>
  <Application>Microsoft Office PowerPoint</Application>
  <PresentationFormat>On-screen Show (4:3)</PresentationFormat>
  <Paragraphs>185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Courier New</vt:lpstr>
      <vt:lpstr>Retrospect</vt:lpstr>
      <vt:lpstr>3D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Structure Re-construction – New Method 2 (resolution 1M -&gt; 500K -&gt; 40K)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 Code 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Research, Grant Application, Teaching, and Service</dc:title>
  <dc:creator>Zheng Wang</dc:creator>
  <cp:lastModifiedBy>Zheng Wang</cp:lastModifiedBy>
  <cp:revision>254</cp:revision>
  <dcterms:created xsi:type="dcterms:W3CDTF">2016-12-07T16:48:07Z</dcterms:created>
  <dcterms:modified xsi:type="dcterms:W3CDTF">2019-05-29T00:48:11Z</dcterms:modified>
</cp:coreProperties>
</file>